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84" r:id="rId4"/>
    <p:sldId id="285" r:id="rId5"/>
    <p:sldId id="274" r:id="rId6"/>
    <p:sldId id="286" r:id="rId7"/>
    <p:sldId id="278" r:id="rId8"/>
    <p:sldId id="27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quel Billiones" initials="RB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19A2B5"/>
    <a:srgbClr val="3399FF"/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3" d="100"/>
          <a:sy n="113" d="100"/>
        </p:scale>
        <p:origin x="-330" y="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BD22F-D9E7-45FB-AC32-D8701E9EF2A5}" type="datetimeFigureOut">
              <a:rPr lang="en-GB" smtClean="0"/>
              <a:pPr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E423-541B-442D-AC86-CF456DB719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07031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9A1CB-93E9-4C89-AE5A-2497E77BD965}" type="datetimeFigureOut">
              <a:rPr lang="en-GB" smtClean="0"/>
              <a:pPr/>
              <a:t>20/02/2017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6A195-B800-4450-BDB4-1B368E0106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918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A195-B800-4450-BDB4-1B368E0106F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0007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A195-B800-4450-BDB4-1B368E0106F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A195-B800-4450-BDB4-1B368E0106F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A195-B800-4450-BDB4-1B368E0106F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A195-B800-4450-BDB4-1B368E0106F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A195-B800-4450-BDB4-1B368E0106F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MWA_BGPIC169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 descr="EMWA LOGO 2014_PORTRAIT_RGB_300px wide_72ppi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6600" y="57150"/>
            <a:ext cx="1600200" cy="7307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MWA LOGO 2014_PORTRAIT_RGB_BLACK_300px wide_72ppi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1708" y="4648677"/>
            <a:ext cx="3018692" cy="392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Vertical Title 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8050-D8F9-6A46-B8C4-DB24C3DAD81E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23DF2-54BF-1D48-8817-CBEA92CFB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275606"/>
            <a:ext cx="6264696" cy="2736303"/>
          </a:xfrm>
        </p:spPr>
        <p:txBody>
          <a:bodyPr>
            <a:normAutofit/>
          </a:bodyPr>
          <a:lstStyle/>
          <a:p>
            <a:r>
              <a:rPr lang="en-GB" dirty="0" smtClean="0"/>
              <a:t>EMWA </a:t>
            </a:r>
            <a:r>
              <a:rPr lang="en-GB" dirty="0"/>
              <a:t>Strategic </a:t>
            </a:r>
            <a:r>
              <a:rPr lang="en-GB" dirty="0" smtClean="0"/>
              <a:t>Plan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smtClean="0"/>
              <a:t>2017-2022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GB" dirty="0" smtClean="0"/>
              <a:t>The Vision</a:t>
            </a:r>
            <a:endParaRPr lang="en-GB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199557" y="1131590"/>
            <a:ext cx="2744886" cy="2654970"/>
          </a:xfrm>
          <a:prstGeom prst="ellipse">
            <a:avLst/>
          </a:prstGeom>
          <a:gradFill rotWithShape="1">
            <a:gsLst>
              <a:gs pos="0">
                <a:srgbClr val="002F18"/>
              </a:gs>
              <a:gs pos="100000">
                <a:srgbClr val="006633"/>
              </a:gs>
            </a:gsLst>
            <a:lin ang="5400000" scaled="1"/>
          </a:gradFill>
          <a:ln w="38100" algn="ctr">
            <a:solidFill>
              <a:srgbClr val="006633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5000"/>
              </a:spcAft>
              <a:buNone/>
            </a:pPr>
            <a:r>
              <a:rPr lang="en-GB" altLang="en-US" sz="1600" b="1" dirty="0">
                <a:solidFill>
                  <a:schemeClr val="bg1"/>
                </a:solidFill>
                <a:latin typeface="+mn-lt"/>
              </a:rPr>
              <a:t>EMWA </a:t>
            </a:r>
            <a:r>
              <a:rPr lang="en-GB" altLang="en-US" sz="1600" b="1" dirty="0" smtClean="0">
                <a:solidFill>
                  <a:schemeClr val="bg1"/>
                </a:solidFill>
                <a:latin typeface="+mn-lt"/>
              </a:rPr>
              <a:t>represents supports </a:t>
            </a:r>
            <a:r>
              <a:rPr lang="en-GB" altLang="en-US" sz="1600" b="1" dirty="0">
                <a:solidFill>
                  <a:schemeClr val="bg1"/>
                </a:solidFill>
                <a:latin typeface="+mn-lt"/>
              </a:rPr>
              <a:t>and </a:t>
            </a:r>
            <a:r>
              <a:rPr lang="en-GB" altLang="en-US" sz="1600" b="1" dirty="0" smtClean="0">
                <a:solidFill>
                  <a:schemeClr val="bg1"/>
                </a:solidFill>
                <a:latin typeface="+mn-lt"/>
              </a:rPr>
              <a:t>trains </a:t>
            </a:r>
            <a:r>
              <a:rPr lang="en-GB" altLang="en-US" sz="1600" b="1" dirty="0">
                <a:solidFill>
                  <a:schemeClr val="bg1"/>
                </a:solidFill>
                <a:latin typeface="+mn-lt"/>
              </a:rPr>
              <a:t>medical </a:t>
            </a:r>
            <a:r>
              <a:rPr lang="en-GB" altLang="en-US" sz="1600" b="1" dirty="0" smtClean="0">
                <a:solidFill>
                  <a:schemeClr val="bg1"/>
                </a:solidFill>
                <a:latin typeface="+mn-lt"/>
              </a:rPr>
              <a:t>communication professionals</a:t>
            </a:r>
            <a:endParaRPr lang="en-GB" altLang="en-US" sz="1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108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KEY AIMS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1200151"/>
            <a:ext cx="7499176" cy="3394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Further our Profession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Grow the Association and membership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Share Expertise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Maintain Governance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Provide value for money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1"/>
          <p:cNvSpPr>
            <a:spLocks noChangeArrowheads="1"/>
          </p:cNvSpPr>
          <p:nvPr/>
        </p:nvSpPr>
        <p:spPr bwMode="auto">
          <a:xfrm>
            <a:off x="2267744" y="555526"/>
            <a:ext cx="5544616" cy="3672408"/>
          </a:xfrm>
          <a:prstGeom prst="roundRect">
            <a:avLst>
              <a:gd name="adj" fmla="val 20884"/>
            </a:avLst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lIns="67500" tIns="67500" bIns="67500"/>
          <a:lstStyle>
            <a:lvl1pPr marL="18097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5375" indent="-180975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71463" lvl="2" indent="-184150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GB" altLang="en-US" sz="1800" b="1" dirty="0"/>
              <a:t>ACTIONS</a:t>
            </a:r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1800" dirty="0" smtClean="0"/>
              <a:t>Enhance professional status of medical communicators</a:t>
            </a:r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1800" dirty="0" smtClean="0"/>
              <a:t>Be the ‘go-to’ association for opinion, review guidance and best practice</a:t>
            </a:r>
          </a:p>
          <a:p>
            <a:pPr marL="271463" lvl="2" indent="-184150" eaLnBrk="1" hangingPunct="1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1800" dirty="0" smtClean="0"/>
              <a:t>Maximise PR opportunities</a:t>
            </a:r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1800" dirty="0"/>
              <a:t>Attract renowned speakers </a:t>
            </a:r>
            <a:endParaRPr lang="en-GB" altLang="en-US" sz="1800" dirty="0" smtClean="0"/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1800" dirty="0" smtClean="0"/>
              <a:t>Develop links with related professional organisations</a:t>
            </a:r>
            <a:endParaRPr lang="en-GB" altLang="en-US" sz="1800" i="1" dirty="0" smtClean="0"/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1800" dirty="0" smtClean="0"/>
              <a:t>Drive inter-organisational initiatives</a:t>
            </a:r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endParaRPr lang="en-GB" altLang="en-US" sz="1800" dirty="0" smtClean="0"/>
          </a:p>
          <a:p>
            <a:pPr algn="r"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endParaRPr lang="en-GB" altLang="en-US" b="1" dirty="0">
              <a:solidFill>
                <a:schemeClr val="folHlink"/>
              </a:solidFill>
            </a:endParaRP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79512" y="339502"/>
            <a:ext cx="2016224" cy="1008112"/>
          </a:xfrm>
          <a:prstGeom prst="ellipse">
            <a:avLst/>
          </a:prstGeom>
          <a:gradFill rotWithShape="1">
            <a:gsLst>
              <a:gs pos="0">
                <a:srgbClr val="265B5E"/>
              </a:gs>
              <a:gs pos="100000">
                <a:srgbClr val="52C4CC"/>
              </a:gs>
            </a:gsLst>
            <a:lin ang="5400000" scaled="1"/>
          </a:gradFill>
          <a:ln w="38100" algn="ctr">
            <a:solidFill>
              <a:srgbClr val="52C4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spcAft>
                <a:spcPct val="25000"/>
              </a:spcAft>
              <a:defRPr/>
            </a:pPr>
            <a:r>
              <a:rPr lang="en-GB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Further </a:t>
            </a:r>
            <a:r>
              <a:rPr lang="en-GB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our Profession</a:t>
            </a:r>
            <a:endParaRPr lang="en-GB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839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1"/>
          <p:cNvSpPr>
            <a:spLocks noChangeArrowheads="1"/>
          </p:cNvSpPr>
          <p:nvPr/>
        </p:nvSpPr>
        <p:spPr bwMode="auto">
          <a:xfrm>
            <a:off x="2411760" y="413399"/>
            <a:ext cx="5544616" cy="3816424"/>
          </a:xfrm>
          <a:prstGeom prst="roundRect">
            <a:avLst>
              <a:gd name="adj" fmla="val 20884"/>
            </a:avLst>
          </a:prstGeom>
          <a:solidFill>
            <a:schemeClr val="accent4">
              <a:lumMod val="50000"/>
              <a:alpha val="45000"/>
            </a:schemeClr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lIns="67500" tIns="67500" bIns="67500"/>
          <a:lstStyle>
            <a:lvl1pPr marL="18097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5375" indent="-180975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71463" lvl="2" indent="-184150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GB" altLang="en-US" sz="2000" b="1" dirty="0" smtClean="0"/>
              <a:t>ACTIONS</a:t>
            </a:r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Attract new medical communication professionals</a:t>
            </a:r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Attract and retain experienced medical communication professionals</a:t>
            </a:r>
          </a:p>
          <a:p>
            <a:pPr marL="269875" lvl="2" indent="-17780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Maximise visibility of the Association</a:t>
            </a:r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35496" y="411510"/>
            <a:ext cx="2376264" cy="1368152"/>
          </a:xfrm>
          <a:prstGeom prst="ellipse">
            <a:avLst/>
          </a:prstGeom>
          <a:gradFill rotWithShape="1">
            <a:gsLst>
              <a:gs pos="0">
                <a:srgbClr val="250535"/>
              </a:gs>
              <a:gs pos="100000">
                <a:srgbClr val="500B73"/>
              </a:gs>
            </a:gsLst>
            <a:lin ang="5400000" scaled="1"/>
          </a:gradFill>
          <a:ln w="38100" algn="ctr">
            <a:solidFill>
              <a:srgbClr val="500B73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en-GB" altLang="en-US" sz="2000" b="1" dirty="0" smtClean="0">
                <a:solidFill>
                  <a:schemeClr val="bg1"/>
                </a:solidFill>
              </a:rPr>
              <a:t>Grow the Association + Membership</a:t>
            </a:r>
            <a:endParaRPr lang="en-GB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878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2411760" y="399592"/>
            <a:ext cx="5472608" cy="3684326"/>
          </a:xfrm>
          <a:prstGeom prst="roundRect">
            <a:avLst>
              <a:gd name="adj" fmla="val 20884"/>
            </a:avLst>
          </a:prstGeom>
          <a:solidFill>
            <a:schemeClr val="folHlink">
              <a:alpha val="20000"/>
            </a:schemeClr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lIns="67500" tIns="67500" bIns="67500"/>
          <a:lstStyle>
            <a:lvl1pPr marL="18097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5375" indent="-180975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71463" lvl="2" indent="-184150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GB" altLang="en-US" sz="2000" b="1" dirty="0"/>
              <a:t>ACTIONS</a:t>
            </a:r>
          </a:p>
          <a:p>
            <a:pPr marL="271463" lvl="2" indent="-184150" eaLnBrk="1" hangingPunct="1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Diversify and expand education programme</a:t>
            </a:r>
          </a:p>
          <a:p>
            <a:pPr marL="271463" lvl="2" indent="-184150" eaLnBrk="1" hangingPunct="1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Introduce new educational initiatives as appropriate</a:t>
            </a:r>
          </a:p>
          <a:p>
            <a:pPr marL="271463" lvl="2" indent="-184150" eaLnBrk="1" hangingPunct="1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Offer platforms for networking</a:t>
            </a:r>
          </a:p>
          <a:p>
            <a:pPr marL="271463" lvl="2" indent="-184150" eaLnBrk="1" hangingPunct="1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Expand volunteer base</a:t>
            </a:r>
          </a:p>
          <a:p>
            <a:pPr marL="271463" lvl="2" indent="-184150" eaLnBrk="1" hangingPunct="1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endParaRPr lang="en-GB" altLang="en-US" sz="2000" dirty="0"/>
          </a:p>
          <a:p>
            <a:pPr algn="r"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endParaRPr lang="en-GB" altLang="en-US" sz="2000" b="1" dirty="0">
              <a:solidFill>
                <a:schemeClr val="folHlink"/>
              </a:solidFill>
            </a:endParaRPr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251520" y="415897"/>
            <a:ext cx="1872208" cy="10081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3810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spcAft>
                <a:spcPct val="25000"/>
              </a:spcAft>
              <a:defRPr/>
            </a:pPr>
            <a:r>
              <a:rPr lang="en-GB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Share </a:t>
            </a:r>
            <a:r>
              <a:rPr lang="en-GB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Expertise</a:t>
            </a:r>
            <a:endParaRPr lang="en-GB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429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2195736" y="483518"/>
            <a:ext cx="5472608" cy="3672408"/>
          </a:xfrm>
          <a:prstGeom prst="roundRect">
            <a:avLst>
              <a:gd name="adj" fmla="val 20884"/>
            </a:avLst>
          </a:prstGeom>
          <a:solidFill>
            <a:schemeClr val="accent6">
              <a:lumMod val="75000"/>
              <a:alpha val="45000"/>
            </a:schemeClr>
          </a:solidFill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lIns="67500" tIns="67500" bIns="67500"/>
          <a:lstStyle>
            <a:lvl1pPr marL="18097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5375" indent="-180975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71463" lvl="2" indent="-184150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GB" altLang="en-US" sz="2000" b="1" dirty="0" smtClean="0"/>
              <a:t>ACTIONS</a:t>
            </a:r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Ensure all required documentation is available</a:t>
            </a:r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Review governance documentation on a regular basis</a:t>
            </a:r>
          </a:p>
          <a:p>
            <a:pPr marL="271463" lvl="2" indent="-184150" eaLnBrk="1" hangingPunct="1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endParaRPr lang="en-GB" altLang="en-US" sz="2000" dirty="0" smtClean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1520" y="267494"/>
            <a:ext cx="2232248" cy="14401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spcAft>
                <a:spcPct val="25000"/>
              </a:spcAft>
              <a:defRPr/>
            </a:pPr>
            <a:r>
              <a:rPr lang="en-GB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Maintain governance</a:t>
            </a:r>
            <a:endParaRPr lang="en-GB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2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1"/>
          <p:cNvSpPr>
            <a:spLocks noChangeArrowheads="1"/>
          </p:cNvSpPr>
          <p:nvPr/>
        </p:nvSpPr>
        <p:spPr bwMode="auto">
          <a:xfrm>
            <a:off x="2411760" y="411510"/>
            <a:ext cx="5400600" cy="3744416"/>
          </a:xfrm>
          <a:prstGeom prst="roundRect">
            <a:avLst>
              <a:gd name="adj" fmla="val 20884"/>
            </a:avLst>
          </a:prstGeom>
          <a:solidFill>
            <a:srgbClr val="0099FF">
              <a:alpha val="44000"/>
            </a:srgbClr>
          </a:solidFill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lIns="67500" tIns="67500" bIns="67500"/>
          <a:lstStyle>
            <a:lvl1pPr marL="18097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5375" indent="-180975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71463" lvl="2" indent="-184150" eaLnBrk="1" hangingPunct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GB" altLang="en-US" sz="2000" b="1" dirty="0"/>
              <a:t>ACTIONS</a:t>
            </a:r>
          </a:p>
          <a:p>
            <a:pPr marL="271463" lvl="2" indent="-184150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000" dirty="0">
                <a:latin typeface="Arial" charset="0"/>
                <a:cs typeface="Arial" charset="0"/>
              </a:rPr>
              <a:t>Maintain </a:t>
            </a:r>
            <a:r>
              <a:rPr lang="en-GB" sz="2000" dirty="0" smtClean="0">
                <a:latin typeface="Arial" charset="0"/>
                <a:cs typeface="Arial" charset="0"/>
              </a:rPr>
              <a:t>financial stability</a:t>
            </a:r>
            <a:endParaRPr lang="en-GB" sz="2000" dirty="0">
              <a:latin typeface="Arial" charset="0"/>
              <a:cs typeface="Arial" charset="0"/>
            </a:endParaRPr>
          </a:p>
          <a:p>
            <a:pPr marL="271463" lvl="2" indent="-184150" eaLnBrk="1" hangingPunct="1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altLang="en-US" sz="2000" dirty="0" smtClean="0"/>
              <a:t>Negotiate member benefits</a:t>
            </a:r>
          </a:p>
          <a:p>
            <a:pPr marL="271463" lvl="2" indent="-184150" eaLnBrk="1" hangingPunct="1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endParaRPr lang="en-GB" altLang="en-US" sz="2000" i="1" dirty="0"/>
          </a:p>
          <a:p>
            <a:pPr algn="r"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endParaRPr lang="en-GB" altLang="en-US" sz="2000" b="1" dirty="0">
              <a:solidFill>
                <a:schemeClr val="folHlink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79512" y="267494"/>
            <a:ext cx="2160240" cy="1008112"/>
          </a:xfrm>
          <a:prstGeom prst="ellipse">
            <a:avLst/>
          </a:prstGeom>
          <a:solidFill>
            <a:srgbClr val="3399FF">
              <a:alpha val="55000"/>
            </a:srgbClr>
          </a:solidFill>
          <a:ln w="38100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spcAft>
                <a:spcPct val="25000"/>
              </a:spcAft>
              <a:defRPr/>
            </a:pPr>
            <a:r>
              <a:rPr lang="en-GB" sz="2000" b="1" dirty="0" smtClean="0">
                <a:latin typeface="Arial" charset="0"/>
                <a:cs typeface="Arial" charset="0"/>
              </a:rPr>
              <a:t>Provide Value for Money</a:t>
            </a:r>
            <a:endParaRPr lang="en-GB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723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148</Words>
  <Application>Microsoft Office PowerPoint</Application>
  <PresentationFormat>On-screen Show (16:9)</PresentationFormat>
  <Paragraphs>43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EMWA Strategic Plan  2017-2022</vt:lpstr>
      <vt:lpstr>The Vision</vt:lpstr>
      <vt:lpstr>KEY AIMS</vt:lpstr>
      <vt:lpstr>Slide 4</vt:lpstr>
      <vt:lpstr>Slide 5</vt:lpstr>
      <vt:lpstr>Slide 6</vt:lpstr>
      <vt:lpstr>Slide 7</vt:lpstr>
      <vt:lpstr>Slide 8</vt:lpstr>
    </vt:vector>
  </TitlesOfParts>
  <Company>Universal 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Eden</dc:creator>
  <cp:lastModifiedBy>Alison</cp:lastModifiedBy>
  <cp:revision>71</cp:revision>
  <cp:lastPrinted>2014-08-26T11:02:12Z</cp:lastPrinted>
  <dcterms:created xsi:type="dcterms:W3CDTF">2014-04-08T10:30:25Z</dcterms:created>
  <dcterms:modified xsi:type="dcterms:W3CDTF">2017-02-20T11:40:55Z</dcterms:modified>
</cp:coreProperties>
</file>